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315" r:id="rId2"/>
    <p:sldId id="256" r:id="rId3"/>
    <p:sldId id="288" r:id="rId4"/>
    <p:sldId id="269" r:id="rId5"/>
    <p:sldId id="260" r:id="rId6"/>
    <p:sldId id="261" r:id="rId7"/>
    <p:sldId id="314" r:id="rId8"/>
    <p:sldId id="296" r:id="rId9"/>
    <p:sldId id="297" r:id="rId10"/>
    <p:sldId id="298" r:id="rId11"/>
    <p:sldId id="305" r:id="rId12"/>
    <p:sldId id="302" r:id="rId13"/>
    <p:sldId id="301" r:id="rId14"/>
    <p:sldId id="300" r:id="rId15"/>
    <p:sldId id="299" r:id="rId16"/>
    <p:sldId id="310" r:id="rId17"/>
    <p:sldId id="309" r:id="rId18"/>
    <p:sldId id="308" r:id="rId19"/>
    <p:sldId id="307" r:id="rId20"/>
    <p:sldId id="306" r:id="rId21"/>
    <p:sldId id="311" r:id="rId22"/>
    <p:sldId id="312" r:id="rId23"/>
    <p:sldId id="313" r:id="rId24"/>
    <p:sldId id="293" r:id="rId25"/>
    <p:sldId id="295" r:id="rId26"/>
    <p:sldId id="265" r:id="rId27"/>
    <p:sldId id="266" r:id="rId28"/>
    <p:sldId id="284" r:id="rId29"/>
    <p:sldId id="287" r:id="rId30"/>
    <p:sldId id="286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619" autoAdjust="0"/>
  </p:normalViewPr>
  <p:slideViewPr>
    <p:cSldViewPr>
      <p:cViewPr>
        <p:scale>
          <a:sx n="70" d="100"/>
          <a:sy n="70" d="100"/>
        </p:scale>
        <p:origin x="-1386" y="-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0A7EE-F031-4231-B809-8A2526C7E17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DE76F-A756-482D-9B93-9D1669FE0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28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E76F-A756-482D-9B93-9D1669FE05E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940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E76F-A756-482D-9B93-9D1669FE05E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85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69753AB-2E5D-4A9C-A043-67B4196491CD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28" y="0"/>
            <a:ext cx="907137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57150"/>
            <a:ext cx="9144000" cy="74295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TIỂU HỌC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TRUNG LẬP HẠ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itle 1"/>
          <p:cNvSpPr txBox="1">
            <a:spLocks/>
          </p:cNvSpPr>
          <p:nvPr/>
        </p:nvSpPr>
        <p:spPr bwMode="auto">
          <a:xfrm>
            <a:off x="30957" y="1163241"/>
            <a:ext cx="9113044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 eaLnBrk="1" hangingPunct="1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online</a:t>
            </a: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TUẦN: 1 NGÀY DẠY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21/9/2021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 4</a:t>
            </a:r>
          </a:p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93" name="Title 1"/>
          <p:cNvSpPr txBox="1">
            <a:spLocks/>
          </p:cNvSpPr>
          <p:nvPr/>
        </p:nvSpPr>
        <p:spPr bwMode="auto">
          <a:xfrm>
            <a:off x="1582341" y="3723085"/>
            <a:ext cx="6096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LÊ THỊ HỒNG CHÂU</a:t>
            </a:r>
          </a:p>
        </p:txBody>
      </p:sp>
      <p:sp>
        <p:nvSpPr>
          <p:cNvPr id="12294" name="Title 1"/>
          <p:cNvSpPr txBox="1">
            <a:spLocks/>
          </p:cNvSpPr>
          <p:nvPr/>
        </p:nvSpPr>
        <p:spPr bwMode="auto">
          <a:xfrm>
            <a:off x="1576387" y="2547938"/>
            <a:ext cx="55483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CẤU TẠO CỦA TIẾNG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~PP1512.WAV">
            <a:hlinkClick r:id="" action="ppaction://media"/>
          </p:cNvPr>
          <p:cNvPicPr>
            <a:picLocks noRot="1" noChangeAspect="1"/>
          </p:cNvPicPr>
          <p:nvPr>
            <a:wavAudioFile r:embed="rId1" name="~PP151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08244" y="4807744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4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2840112"/>
              </p:ext>
            </p:extLst>
          </p:nvPr>
        </p:nvGraphicFramePr>
        <p:xfrm>
          <a:off x="457200" y="895350"/>
          <a:ext cx="8382000" cy="392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67707"/>
                <a:gridCol w="1027793"/>
                <a:gridCol w="1047750"/>
              </a:tblGrid>
              <a:tr h="942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644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Rút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419117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4453319"/>
              </p:ext>
            </p:extLst>
          </p:nvPr>
        </p:nvGraphicFramePr>
        <p:xfrm>
          <a:off x="457200" y="895350"/>
          <a:ext cx="8382000" cy="392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67707"/>
                <a:gridCol w="1027793"/>
                <a:gridCol w="1047750"/>
              </a:tblGrid>
              <a:tr h="942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644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Rút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50358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1990206"/>
              </p:ext>
            </p:extLst>
          </p:nvPr>
        </p:nvGraphicFramePr>
        <p:xfrm>
          <a:off x="457200" y="895350"/>
          <a:ext cx="8382000" cy="392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67707"/>
                <a:gridCol w="1027793"/>
                <a:gridCol w="1047750"/>
              </a:tblGrid>
              <a:tr h="942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644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Rút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95386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2401960"/>
              </p:ext>
            </p:extLst>
          </p:nvPr>
        </p:nvGraphicFramePr>
        <p:xfrm>
          <a:off x="457200" y="895350"/>
          <a:ext cx="8382000" cy="392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67707"/>
                <a:gridCol w="1027793"/>
                <a:gridCol w="1047750"/>
              </a:tblGrid>
              <a:tr h="942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644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Rút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33119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0155115"/>
              </p:ext>
            </p:extLst>
          </p:nvPr>
        </p:nvGraphicFramePr>
        <p:xfrm>
          <a:off x="457200" y="895350"/>
          <a:ext cx="8382000" cy="392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67707"/>
                <a:gridCol w="1027793"/>
                <a:gridCol w="1047750"/>
              </a:tblGrid>
              <a:tr h="942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644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Rút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409401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716280"/>
              </p:ext>
            </p:extLst>
          </p:nvPr>
        </p:nvGraphicFramePr>
        <p:xfrm>
          <a:off x="457200" y="895350"/>
          <a:ext cx="8382000" cy="392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67707"/>
                <a:gridCol w="1027793"/>
                <a:gridCol w="1047750"/>
              </a:tblGrid>
              <a:tr h="942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644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Rút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18424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2515919"/>
              </p:ext>
            </p:extLst>
          </p:nvPr>
        </p:nvGraphicFramePr>
        <p:xfrm>
          <a:off x="457200" y="895350"/>
          <a:ext cx="8382000" cy="392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67707"/>
                <a:gridCol w="1027793"/>
                <a:gridCol w="1047750"/>
              </a:tblGrid>
              <a:tr h="942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644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Rút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3881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5915622"/>
              </p:ext>
            </p:extLst>
          </p:nvPr>
        </p:nvGraphicFramePr>
        <p:xfrm>
          <a:off x="457200" y="895350"/>
          <a:ext cx="8382000" cy="392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67707"/>
                <a:gridCol w="1027793"/>
                <a:gridCol w="1047750"/>
              </a:tblGrid>
              <a:tr h="942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644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Rút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403505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4497791"/>
              </p:ext>
            </p:extLst>
          </p:nvPr>
        </p:nvGraphicFramePr>
        <p:xfrm>
          <a:off x="457200" y="895350"/>
          <a:ext cx="8382000" cy="392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67707"/>
                <a:gridCol w="1027793"/>
                <a:gridCol w="1047750"/>
              </a:tblGrid>
              <a:tr h="942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644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Rút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7262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4680457"/>
              </p:ext>
            </p:extLst>
          </p:nvPr>
        </p:nvGraphicFramePr>
        <p:xfrm>
          <a:off x="457200" y="895350"/>
          <a:ext cx="8382000" cy="392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67707"/>
                <a:gridCol w="1027793"/>
                <a:gridCol w="1047750"/>
              </a:tblGrid>
              <a:tr h="942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644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Rút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14285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91600" cy="5086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1592565"/>
            <a:ext cx="6553200" cy="495969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20015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Khởi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endParaRPr lang="en-US" sz="2800" b="1" dirty="0"/>
          </a:p>
        </p:txBody>
      </p:sp>
      <p:pic>
        <p:nvPicPr>
          <p:cNvPr id="10" name="BauBiThuongNhau-KimBao-2484156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0" y="2457450"/>
            <a:ext cx="1295400" cy="8572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98115" y="3829050"/>
            <a:ext cx="6553200" cy="495969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6321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03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6531167"/>
              </p:ext>
            </p:extLst>
          </p:nvPr>
        </p:nvGraphicFramePr>
        <p:xfrm>
          <a:off x="457200" y="895350"/>
          <a:ext cx="8382000" cy="392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67707"/>
                <a:gridCol w="1027793"/>
                <a:gridCol w="1047750"/>
              </a:tblGrid>
              <a:tr h="942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644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Rút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420329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7899139"/>
              </p:ext>
            </p:extLst>
          </p:nvPr>
        </p:nvGraphicFramePr>
        <p:xfrm>
          <a:off x="457200" y="895350"/>
          <a:ext cx="8382000" cy="392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67707"/>
                <a:gridCol w="1027793"/>
                <a:gridCol w="1047750"/>
              </a:tblGrid>
              <a:tr h="942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644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Rút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31010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85749"/>
            <a:ext cx="4782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860190"/>
              </p:ext>
            </p:extLst>
          </p:nvPr>
        </p:nvGraphicFramePr>
        <p:xfrm>
          <a:off x="457200" y="895350"/>
          <a:ext cx="8382000" cy="392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67707"/>
                <a:gridCol w="1027793"/>
                <a:gridCol w="1047750"/>
              </a:tblGrid>
              <a:tr h="942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ôt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28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9788464"/>
              </p:ext>
            </p:extLst>
          </p:nvPr>
        </p:nvGraphicFramePr>
        <p:xfrm>
          <a:off x="457200" y="895350"/>
          <a:ext cx="8382000" cy="392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67707"/>
                <a:gridCol w="1027793"/>
                <a:gridCol w="1047750"/>
              </a:tblGrid>
              <a:tr h="942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ôt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644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Rút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7737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27604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7150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9580" y="514350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895350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57175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Bầu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ơi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thương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lấy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bí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cùng</a:t>
            </a:r>
            <a:endParaRPr lang="en-US" sz="2800" b="1" i="1" dirty="0">
              <a:solidFill>
                <a:srgbClr val="FF3300"/>
              </a:solidFill>
            </a:endParaRPr>
          </a:p>
          <a:p>
            <a:pPr algn="ctr"/>
            <a:r>
              <a:rPr lang="en-US" sz="2800" b="1" i="1" dirty="0" err="1">
                <a:solidFill>
                  <a:srgbClr val="FF3300"/>
                </a:solidFill>
              </a:rPr>
              <a:t>Tuy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rằng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khác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giống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nhưng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chung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một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giàn</a:t>
            </a:r>
            <a:r>
              <a:rPr lang="en-US" sz="2800" b="1" i="1" dirty="0">
                <a:solidFill>
                  <a:srgbClr val="FF3300"/>
                </a:solidFill>
              </a:rPr>
              <a:t>.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-2220625" y="6076950"/>
            <a:ext cx="8153400" cy="3527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spcBef>
                <a:spcPct val="50000"/>
              </a:spcBef>
              <a:buAutoNum type="alphaLcPeriod"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513" y="1742311"/>
            <a:ext cx="8725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Rút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294" y="382191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002060"/>
                </a:solidFill>
              </a:rPr>
              <a:t>a.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Tiếng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nào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có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đủ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bộ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phận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như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tiếng</a:t>
            </a:r>
            <a:r>
              <a:rPr lang="en-US" sz="2800" b="1" i="1" dirty="0">
                <a:solidFill>
                  <a:srgbClr val="002060"/>
                </a:solidFill>
              </a:rPr>
              <a:t> “</a:t>
            </a:r>
            <a:r>
              <a:rPr lang="en-US" sz="2800" b="1" i="1" dirty="0" err="1">
                <a:solidFill>
                  <a:srgbClr val="002060"/>
                </a:solidFill>
              </a:rPr>
              <a:t>bầu</a:t>
            </a:r>
            <a:r>
              <a:rPr lang="en-US" sz="2800" b="1" i="1" dirty="0">
                <a:solidFill>
                  <a:srgbClr val="002060"/>
                </a:solidFill>
              </a:rPr>
              <a:t>”?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4800" y="4355486"/>
            <a:ext cx="8344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002060"/>
                </a:solidFill>
              </a:rPr>
              <a:t>b.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Tiếng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nào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không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có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đủ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bộ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phận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như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tiếng</a:t>
            </a:r>
            <a:r>
              <a:rPr lang="en-US" sz="2800" b="1" i="1" dirty="0">
                <a:solidFill>
                  <a:srgbClr val="002060"/>
                </a:solidFill>
              </a:rPr>
              <a:t> “</a:t>
            </a:r>
            <a:r>
              <a:rPr lang="en-US" sz="2800" b="1" i="1" dirty="0" err="1">
                <a:solidFill>
                  <a:srgbClr val="002060"/>
                </a:solidFill>
              </a:rPr>
              <a:t>bầu</a:t>
            </a:r>
            <a:r>
              <a:rPr lang="en-US" sz="2800" b="1" i="1" dirty="0">
                <a:solidFill>
                  <a:srgbClr val="002060"/>
                </a:solidFill>
              </a:rPr>
              <a:t>”?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3048000" y="3048803"/>
            <a:ext cx="5915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042194" y="3048803"/>
            <a:ext cx="11394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39898" y="3048803"/>
            <a:ext cx="4751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808764" y="3048803"/>
            <a:ext cx="2957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190220" y="3048803"/>
            <a:ext cx="5915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676400" y="3525857"/>
            <a:ext cx="5915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47984" y="3525857"/>
            <a:ext cx="5915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44108" y="3503296"/>
            <a:ext cx="5915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746404" y="3503296"/>
            <a:ext cx="86549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762113" y="3525857"/>
            <a:ext cx="95288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854024" y="3503296"/>
            <a:ext cx="85157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840824" y="3525858"/>
            <a:ext cx="47437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518304" y="3525859"/>
            <a:ext cx="5915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635688" y="2573308"/>
            <a:ext cx="406506" cy="47549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97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910" y="1358436"/>
            <a:ext cx="166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7150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9580" y="514350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895350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146" y="1937792"/>
            <a:ext cx="4939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1.Mỗi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7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9843104"/>
              </p:ext>
            </p:extLst>
          </p:nvPr>
        </p:nvGraphicFramePr>
        <p:xfrm>
          <a:off x="5114319" y="1643669"/>
          <a:ext cx="3595227" cy="1051560"/>
        </p:xfrm>
        <a:graphic>
          <a:graphicData uri="http://schemas.openxmlformats.org/drawingml/2006/table">
            <a:tbl>
              <a:tblPr/>
              <a:tblGrid>
                <a:gridCol w="1758955"/>
                <a:gridCol w="1836272"/>
              </a:tblGrid>
              <a:tr h="5257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Thanh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Âm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đầu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Vần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228600" y="3105150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2.Tiếng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2482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734" y="209550"/>
            <a:ext cx="8991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III. </a:t>
            </a:r>
            <a:r>
              <a:rPr lang="en-US" sz="2800" b="1" u="sng" dirty="0" err="1" smtClean="0"/>
              <a:t>Luyện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tập</a:t>
            </a:r>
            <a:endParaRPr lang="en-US" sz="2800" b="1" u="sng" dirty="0" smtClean="0"/>
          </a:p>
          <a:p>
            <a:r>
              <a:rPr lang="en-US" sz="2800" b="1" u="sng" dirty="0" err="1" smtClean="0"/>
              <a:t>Bài</a:t>
            </a:r>
            <a:r>
              <a:rPr lang="en-US" sz="2800" b="1" u="sng" dirty="0" smtClean="0"/>
              <a:t> 1. (</a:t>
            </a:r>
            <a:r>
              <a:rPr lang="en-US" sz="2800" b="1" u="sng" dirty="0" err="1" smtClean="0"/>
              <a:t>Phiếu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học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tập</a:t>
            </a:r>
            <a:r>
              <a:rPr lang="en-US" sz="2800" b="1" u="sng" dirty="0" smtClean="0"/>
              <a:t>) 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tích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bộ</a:t>
            </a:r>
            <a:r>
              <a:rPr lang="en-US" sz="2800" dirty="0" smtClean="0"/>
              <a:t> </a:t>
            </a:r>
            <a:r>
              <a:rPr lang="en-US" sz="2800" dirty="0" err="1" smtClean="0"/>
              <a:t>phận</a:t>
            </a:r>
            <a:r>
              <a:rPr lang="en-US" sz="2800" dirty="0" smtClean="0"/>
              <a:t> </a:t>
            </a:r>
            <a:r>
              <a:rPr lang="en-US" sz="2800" dirty="0" err="1" smtClean="0"/>
              <a:t>cấu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tục</a:t>
            </a:r>
            <a:r>
              <a:rPr lang="en-US" sz="2800" dirty="0" smtClean="0"/>
              <a:t> </a:t>
            </a:r>
            <a:r>
              <a:rPr lang="en-US" sz="2800" dirty="0" err="1" smtClean="0"/>
              <a:t>ngữ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đây.Ghi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bảng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mẫu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        </a:t>
            </a:r>
            <a:r>
              <a:rPr lang="en-US" sz="2800" dirty="0" err="1" smtClean="0"/>
              <a:t>Nhiễu</a:t>
            </a:r>
            <a:r>
              <a:rPr lang="en-US" sz="2800" dirty="0" smtClean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phủ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gương</a:t>
            </a:r>
            <a:endParaRPr lang="en-US" sz="2800" dirty="0" smtClean="0"/>
          </a:p>
          <a:p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thương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endParaRPr lang="en-US" sz="2800" dirty="0"/>
          </a:p>
          <a:p>
            <a:r>
              <a:rPr lang="en-US" sz="2800" dirty="0" err="1" smtClean="0"/>
              <a:t>Mẫu</a:t>
            </a:r>
            <a:r>
              <a:rPr lang="en-US" sz="2800" dirty="0" smtClean="0"/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593561"/>
              </p:ext>
            </p:extLst>
          </p:nvPr>
        </p:nvGraphicFramePr>
        <p:xfrm>
          <a:off x="1619534" y="3318093"/>
          <a:ext cx="6096000" cy="1234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Tiếng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Âm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đầu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Vần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Thanh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   </a:t>
                      </a:r>
                      <a:r>
                        <a:rPr lang="en-US" sz="2400" b="1" dirty="0" err="1" smtClean="0"/>
                        <a:t>Nhiễu</a:t>
                      </a:r>
                      <a:endParaRPr lang="en-US" sz="2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 </a:t>
                      </a:r>
                      <a:r>
                        <a:rPr lang="en-US" sz="2400" b="1" baseline="0" dirty="0" smtClean="0"/>
                        <a:t>  </a:t>
                      </a:r>
                      <a:r>
                        <a:rPr lang="en-US" sz="2400" b="1" baseline="0" dirty="0" err="1" smtClean="0"/>
                        <a:t>nh</a:t>
                      </a:r>
                      <a:endParaRPr lang="en-US" sz="2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   </a:t>
                      </a:r>
                      <a:r>
                        <a:rPr lang="en-US" sz="2400" b="1" dirty="0" err="1" smtClean="0"/>
                        <a:t>iêu</a:t>
                      </a:r>
                      <a:endParaRPr lang="en-US" sz="2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ngã</a:t>
                      </a:r>
                      <a:endParaRPr lang="en-US" sz="2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043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"/>
            <a:ext cx="8915400" cy="497205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5068147"/>
              </p:ext>
            </p:extLst>
          </p:nvPr>
        </p:nvGraphicFramePr>
        <p:xfrm>
          <a:off x="914400" y="57151"/>
          <a:ext cx="6667500" cy="47149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6875"/>
                <a:gridCol w="1666875"/>
                <a:gridCol w="1666875"/>
                <a:gridCol w="1666875"/>
              </a:tblGrid>
              <a:tr h="31432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Tiếng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Âm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đầu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Vần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Thanh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1432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Nhiễu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nh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iêu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ngã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điều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đ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iêu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huyền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phủ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ph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hỏi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lấy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ây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sắc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giá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gi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sắc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gương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ương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ngang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Người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ng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ươi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huyền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trong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tr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ong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ngang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một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ôt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nặng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nước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ươc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sắc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phải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ph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ai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hỏi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thương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th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smtClean="0">
                          <a:solidFill>
                            <a:srgbClr val="FF0000"/>
                          </a:solidFill>
                        </a:rPr>
                        <a:t>ương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ngang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1500" b="1" smtClean="0">
                          <a:solidFill>
                            <a:srgbClr val="FF0000"/>
                          </a:solidFill>
                        </a:rPr>
                        <a:t>hau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nh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au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ngang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cùng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ung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</a:rPr>
                        <a:t>huyền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436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200" y="2914651"/>
          <a:ext cx="2971800" cy="182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</a:tblGrid>
              <a:tr h="1821656">
                <a:tc>
                  <a:txBody>
                    <a:bodyPr/>
                    <a:lstStyle/>
                    <a:p>
                      <a:r>
                        <a:rPr lang="en-US" sz="7200" dirty="0" smtClean="0">
                          <a:solidFill>
                            <a:srgbClr val="FF0000"/>
                          </a:solidFill>
                        </a:rPr>
                        <a:t>Sao</a:t>
                      </a:r>
                      <a:endParaRPr lang="en-US" sz="7200" dirty="0">
                        <a:solidFill>
                          <a:srgbClr val="FF0000"/>
                        </a:solidFill>
                      </a:endParaRPr>
                    </a:p>
                  </a:txBody>
                  <a:tcPr marT="34299" marB="34299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934200" y="2857501"/>
          <a:ext cx="1981200" cy="165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1650206">
                <a:tc>
                  <a:txBody>
                    <a:bodyPr/>
                    <a:lstStyle/>
                    <a:p>
                      <a:pPr algn="r"/>
                      <a:r>
                        <a:rPr lang="en-US" sz="7200" dirty="0" err="1" smtClean="0">
                          <a:solidFill>
                            <a:srgbClr val="FF0000"/>
                          </a:solidFill>
                        </a:rPr>
                        <a:t>ao</a:t>
                      </a:r>
                      <a:endParaRPr lang="en-US" sz="7200" dirty="0">
                        <a:solidFill>
                          <a:srgbClr val="FF0000"/>
                        </a:solidFill>
                      </a:endParaRPr>
                    </a:p>
                  </a:txBody>
                  <a:tcPr marT="34300" marB="34300"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5026025" y="3714750"/>
            <a:ext cx="1828800" cy="11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Punched Tape 5"/>
          <p:cNvSpPr/>
          <p:nvPr/>
        </p:nvSpPr>
        <p:spPr>
          <a:xfrm>
            <a:off x="1981200" y="1843462"/>
            <a:ext cx="6096000" cy="971550"/>
          </a:xfrm>
          <a:prstGeom prst="flowChartPunchedTap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lời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Đó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chữ</a:t>
            </a:r>
            <a:r>
              <a:rPr lang="en-US" sz="2800" dirty="0">
                <a:solidFill>
                  <a:srgbClr val="FF0000"/>
                </a:solidFill>
              </a:rPr>
              <a:t>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1179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đố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lấp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lánh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trời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Bớt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chỗ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bơi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hàng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                       (</a:t>
            </a:r>
            <a:r>
              <a:rPr lang="en-US" sz="2800" b="1" dirty="0" err="1" smtClean="0">
                <a:solidFill>
                  <a:srgbClr val="FF0000"/>
                </a:solidFill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? 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00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4098"/>
            <a:ext cx="9144000" cy="4931960"/>
          </a:xfrm>
        </p:spPr>
      </p:pic>
      <p:sp>
        <p:nvSpPr>
          <p:cNvPr id="5" name="Rounded Rectangle 4"/>
          <p:cNvSpPr/>
          <p:nvPr/>
        </p:nvSpPr>
        <p:spPr>
          <a:xfrm>
            <a:off x="2057400" y="1289714"/>
            <a:ext cx="4038600" cy="685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THỬ TÀI ĐOÁN CHỮ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2088107"/>
            <a:ext cx="5410200" cy="10287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                </a:t>
            </a:r>
            <a:r>
              <a:rPr lang="en-US" sz="2000" b="1" dirty="0" err="1" smtClean="0"/>
              <a:t>Che</a:t>
            </a:r>
            <a:r>
              <a:rPr lang="en-US" sz="2000" b="1" dirty="0" smtClean="0"/>
              <a:t> </a:t>
            </a:r>
            <a:r>
              <a:rPr lang="en-US" sz="2000" b="1" dirty="0" err="1"/>
              <a:t>nắng</a:t>
            </a:r>
            <a:r>
              <a:rPr lang="en-US" sz="2000" b="1" dirty="0"/>
              <a:t> </a:t>
            </a:r>
            <a:r>
              <a:rPr lang="en-US" sz="2000" b="1" dirty="0" err="1"/>
              <a:t>thì</a:t>
            </a:r>
            <a:r>
              <a:rPr lang="en-US" sz="2000" b="1" dirty="0"/>
              <a:t> </a:t>
            </a:r>
            <a:r>
              <a:rPr lang="en-US" sz="2000" b="1" dirty="0" err="1"/>
              <a:t>lấy</a:t>
            </a:r>
            <a:r>
              <a:rPr lang="en-US" sz="2000" b="1" dirty="0"/>
              <a:t> </a:t>
            </a:r>
            <a:r>
              <a:rPr lang="en-US" sz="2000" b="1" dirty="0" err="1"/>
              <a:t>nửa</a:t>
            </a:r>
            <a:r>
              <a:rPr lang="en-US" sz="2000" b="1" dirty="0"/>
              <a:t> </a:t>
            </a:r>
            <a:r>
              <a:rPr lang="en-US" sz="2000" b="1" dirty="0" err="1"/>
              <a:t>đầu</a:t>
            </a:r>
            <a:r>
              <a:rPr lang="en-US" sz="2000" b="1" dirty="0"/>
              <a:t>,</a:t>
            </a:r>
            <a:br>
              <a:rPr lang="en-US" sz="2000" b="1" dirty="0"/>
            </a:br>
            <a:r>
              <a:rPr lang="en-US" sz="2000" b="1" dirty="0"/>
              <a:t>        </a:t>
            </a:r>
            <a:r>
              <a:rPr lang="en-US" sz="2000" b="1" dirty="0" err="1"/>
              <a:t>Đựng</a:t>
            </a:r>
            <a:r>
              <a:rPr lang="en-US" sz="2000" b="1" dirty="0"/>
              <a:t> </a:t>
            </a:r>
            <a:r>
              <a:rPr lang="en-US" sz="2000" b="1" dirty="0" err="1"/>
              <a:t>cơm</a:t>
            </a:r>
            <a:r>
              <a:rPr lang="en-US" sz="2000" b="1" dirty="0"/>
              <a:t> </a:t>
            </a:r>
            <a:r>
              <a:rPr lang="en-US" sz="2000" b="1" dirty="0" err="1"/>
              <a:t>thì</a:t>
            </a:r>
            <a:r>
              <a:rPr lang="en-US" sz="2000" b="1" dirty="0"/>
              <a:t> </a:t>
            </a:r>
            <a:r>
              <a:rPr lang="en-US" sz="2000" b="1" dirty="0" err="1"/>
              <a:t>lấy</a:t>
            </a:r>
            <a:r>
              <a:rPr lang="en-US" sz="2000" b="1" dirty="0"/>
              <a:t> </a:t>
            </a:r>
            <a:r>
              <a:rPr lang="en-US" sz="2000" b="1" dirty="0" err="1"/>
              <a:t>nửa</a:t>
            </a:r>
            <a:r>
              <a:rPr lang="en-US" sz="2000" b="1" dirty="0"/>
              <a:t> </a:t>
            </a:r>
            <a:r>
              <a:rPr lang="en-US" sz="2000" b="1" dirty="0" err="1"/>
              <a:t>sau</a:t>
            </a:r>
            <a:r>
              <a:rPr lang="en-US" sz="2000" b="1" dirty="0"/>
              <a:t> </a:t>
            </a:r>
            <a:r>
              <a:rPr lang="en-US" sz="2000" b="1" dirty="0" err="1"/>
              <a:t>mà</a:t>
            </a:r>
            <a:r>
              <a:rPr lang="en-US" sz="2000" b="1" dirty="0"/>
              <a:t> </a:t>
            </a:r>
            <a:r>
              <a:rPr lang="en-US" sz="2000" b="1" dirty="0" err="1"/>
              <a:t>dùng</a:t>
            </a:r>
            <a:r>
              <a:rPr lang="en-US" sz="2000" b="1" dirty="0"/>
              <a:t>!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                              </a:t>
            </a:r>
            <a:r>
              <a:rPr lang="en-US" sz="2000" b="1" i="1" dirty="0"/>
              <a:t>( </a:t>
            </a:r>
            <a:r>
              <a:rPr lang="en-US" sz="2000" b="1" i="1" dirty="0" err="1"/>
              <a:t>Là</a:t>
            </a:r>
            <a:r>
              <a:rPr lang="en-US" sz="2000" b="1" i="1" dirty="0"/>
              <a:t> </a:t>
            </a:r>
            <a:r>
              <a:rPr lang="en-US" sz="2000" b="1" i="1" dirty="0" err="1"/>
              <a:t>những</a:t>
            </a:r>
            <a:r>
              <a:rPr lang="en-US" sz="2000" b="1" i="1" dirty="0"/>
              <a:t> </a:t>
            </a:r>
            <a:r>
              <a:rPr lang="en-US" sz="2000" b="1" i="1" dirty="0" err="1"/>
              <a:t>chữ</a:t>
            </a:r>
            <a:r>
              <a:rPr lang="en-US" sz="2000" b="1" i="1" dirty="0"/>
              <a:t> </a:t>
            </a:r>
            <a:r>
              <a:rPr lang="en-US" sz="2000" b="1" i="1" dirty="0" err="1"/>
              <a:t>gì</a:t>
            </a:r>
            <a:r>
              <a:rPr lang="en-US" sz="2000" b="1" i="1" dirty="0"/>
              <a:t>? )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63672" y="2918072"/>
            <a:ext cx="8382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Ô </a:t>
            </a:r>
            <a:r>
              <a:rPr lang="en-US" dirty="0" err="1" smtClean="0"/>
              <a:t>tô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57400" y="3288257"/>
            <a:ext cx="5410200" cy="1371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                         </a:t>
            </a:r>
            <a:r>
              <a:rPr lang="en-US" sz="2000" b="1" dirty="0" err="1" smtClean="0">
                <a:solidFill>
                  <a:schemeClr val="tx1"/>
                </a:solidFill>
              </a:rPr>
              <a:t>Cắt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đầu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chỉ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còn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có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râu</a:t>
            </a: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            </a:t>
            </a:r>
            <a:r>
              <a:rPr lang="en-US" sz="2000" b="1" dirty="0" err="1" smtClean="0">
                <a:solidFill>
                  <a:schemeClr val="tx1"/>
                </a:solidFill>
              </a:rPr>
              <a:t>Chắp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lại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đủ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đuôi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mình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đầu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chân</a:t>
            </a:r>
            <a:r>
              <a:rPr lang="en-US" sz="2000" b="1" dirty="0" smtClean="0">
                <a:solidFill>
                  <a:schemeClr val="tx1"/>
                </a:solidFill>
              </a:rPr>
              <a:t>!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                               </a:t>
            </a:r>
            <a:r>
              <a:rPr lang="en-US" sz="2000" b="1" i="1" dirty="0" smtClean="0">
                <a:solidFill>
                  <a:schemeClr val="tx1"/>
                </a:solidFill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</a:rPr>
              <a:t>Là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những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chữ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gì</a:t>
            </a:r>
            <a:r>
              <a:rPr lang="en-US" sz="2000" b="1" i="1" dirty="0" smtClean="0">
                <a:solidFill>
                  <a:schemeClr val="tx1"/>
                </a:solidFill>
              </a:rPr>
              <a:t>?)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6918" y="4290525"/>
            <a:ext cx="8382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trâu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95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371" y="171450"/>
            <a:ext cx="4114801" cy="38290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3601" y="22255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09700" y="41676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Giàn</a:t>
            </a:r>
            <a:r>
              <a:rPr lang="en-US" sz="2800" dirty="0" smtClean="0"/>
              <a:t> </a:t>
            </a:r>
            <a:r>
              <a:rPr lang="en-US" sz="2800" dirty="0" err="1" smtClean="0"/>
              <a:t>Bầu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2" y="171451"/>
            <a:ext cx="4498833" cy="38290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6517" y="41676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Giàn</a:t>
            </a:r>
            <a:r>
              <a:rPr lang="en-US" sz="2800" dirty="0" smtClean="0"/>
              <a:t> </a:t>
            </a:r>
            <a:r>
              <a:rPr lang="en-US" sz="2800" dirty="0" err="1" smtClean="0"/>
              <a:t>Bí</a:t>
            </a:r>
            <a:r>
              <a:rPr lang="en-US" sz="2800" dirty="0" smtClean="0"/>
              <a:t> </a:t>
            </a:r>
            <a:r>
              <a:rPr lang="en-US" sz="2800" dirty="0" err="1" smtClean="0"/>
              <a:t>Đao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6761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1450"/>
            <a:ext cx="8915400" cy="4743450"/>
          </a:xfrm>
          <a:gradFill rotWithShape="1">
            <a:gsLst>
              <a:gs pos="0">
                <a:srgbClr val="D8BAE4"/>
              </a:gs>
              <a:gs pos="50000">
                <a:srgbClr val="FF9900"/>
              </a:gs>
              <a:gs pos="100000">
                <a:srgbClr val="D8BAE4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.VnTime" pitchFamily="34" charset="0"/>
              </a:rPr>
              <a:t>                      </a:t>
            </a:r>
          </a:p>
          <a:p>
            <a:pPr algn="ctr" eaLnBrk="1" hangingPunct="1">
              <a:buFontTx/>
              <a:buNone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.VnTime" pitchFamily="34" charset="0"/>
              </a:rPr>
              <a:t>                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.VnTime" pitchFamily="34" charset="0"/>
              </a:rPr>
              <a:t>             </a:t>
            </a:r>
            <a:r>
              <a:rPr lang="en-US" sz="2800" b="1" i="1" dirty="0" smtClean="0">
                <a:latin typeface=".VnTime" pitchFamily="34" charset="0"/>
              </a:rPr>
              <a:t>1/ </a:t>
            </a:r>
            <a:r>
              <a:rPr lang="en-US" sz="2800" b="1" i="1" dirty="0" err="1" smtClean="0">
                <a:latin typeface=".VnTime" pitchFamily="34" charset="0"/>
              </a:rPr>
              <a:t>Häc</a:t>
            </a:r>
            <a:r>
              <a:rPr lang="en-US" sz="2800" b="1" i="1" dirty="0" smtClean="0">
                <a:latin typeface=".VnTime" pitchFamily="34" charset="0"/>
              </a:rPr>
              <a:t> </a:t>
            </a:r>
            <a:r>
              <a:rPr lang="en-US" sz="2800" b="1" i="1" dirty="0" err="1" smtClean="0">
                <a:latin typeface=".VnTime" pitchFamily="34" charset="0"/>
              </a:rPr>
              <a:t>thuéc</a:t>
            </a:r>
            <a:r>
              <a:rPr lang="en-US" sz="2800" b="1" i="1" dirty="0" smtClean="0">
                <a:latin typeface=".VnTime" pitchFamily="34" charset="0"/>
              </a:rPr>
              <a:t> </a:t>
            </a:r>
            <a:r>
              <a:rPr lang="en-US" sz="2800" b="1" i="1" dirty="0" err="1" smtClean="0">
                <a:latin typeface=".VnTime" pitchFamily="34" charset="0"/>
              </a:rPr>
              <a:t>phÇn</a:t>
            </a:r>
            <a:r>
              <a:rPr lang="en-US" sz="2800" b="1" i="1" dirty="0" smtClean="0">
                <a:latin typeface=".VnTime" pitchFamily="34" charset="0"/>
              </a:rPr>
              <a:t> </a:t>
            </a:r>
            <a:r>
              <a:rPr lang="en-US" sz="2800" b="1" i="1" dirty="0">
                <a:latin typeface=".VnTime" pitchFamily="34" charset="0"/>
              </a:rPr>
              <a:t>-</a:t>
            </a:r>
            <a:r>
              <a:rPr lang="en-US" sz="2800" b="1" i="1" dirty="0" smtClean="0">
                <a:latin typeface=".VnTime" pitchFamily="34" charset="0"/>
              </a:rPr>
              <a:t> </a:t>
            </a:r>
            <a:r>
              <a:rPr lang="en-US" sz="2800" b="1" i="1" dirty="0" err="1" smtClean="0">
                <a:latin typeface=".VnTime" pitchFamily="34" charset="0"/>
              </a:rPr>
              <a:t>ghi</a:t>
            </a:r>
            <a:r>
              <a:rPr lang="en-US" sz="2800" b="1" i="1" dirty="0" smtClean="0">
                <a:latin typeface=".VnTime" pitchFamily="34" charset="0"/>
              </a:rPr>
              <a:t> </a:t>
            </a:r>
            <a:r>
              <a:rPr lang="en-US" sz="2800" b="1" i="1" dirty="0" err="1" smtClean="0">
                <a:latin typeface=".VnTime" pitchFamily="34" charset="0"/>
              </a:rPr>
              <a:t>nhí</a:t>
            </a:r>
            <a:r>
              <a:rPr lang="en-US" sz="2800" b="1" i="1" dirty="0">
                <a:latin typeface=".VnTime" pitchFamily="34" charset="0"/>
              </a:rPr>
              <a:t>.</a:t>
            </a:r>
            <a:r>
              <a:rPr lang="en-US" sz="2800" b="1" i="1" dirty="0" smtClean="0">
                <a:latin typeface=".VnTime" pitchFamily="34" charset="0"/>
              </a:rPr>
              <a:t> </a:t>
            </a:r>
            <a:r>
              <a:rPr lang="en-US" sz="2800" b="1" i="1" dirty="0" err="1" smtClean="0">
                <a:latin typeface=".VnTime" pitchFamily="34" charset="0"/>
              </a:rPr>
              <a:t>SGK</a:t>
            </a:r>
            <a:r>
              <a:rPr lang="en-US" sz="2800" b="1" i="1" dirty="0" smtClean="0">
                <a:latin typeface=".VnTime" pitchFamily="34" charset="0"/>
              </a:rPr>
              <a:t> </a:t>
            </a:r>
            <a:r>
              <a:rPr lang="en-US" sz="2800" b="1" i="1" dirty="0" err="1" smtClean="0">
                <a:latin typeface=".VnTime" pitchFamily="34" charset="0"/>
              </a:rPr>
              <a:t>trang</a:t>
            </a:r>
            <a:r>
              <a:rPr lang="en-US" sz="2800" b="1" i="1" dirty="0" smtClean="0">
                <a:latin typeface=".VnTime" pitchFamily="34" charset="0"/>
              </a:rPr>
              <a:t> 7.</a:t>
            </a:r>
          </a:p>
          <a:p>
            <a:pPr eaLnBrk="1" hangingPunct="1">
              <a:buFontTx/>
              <a:buNone/>
            </a:pPr>
            <a:r>
              <a:rPr lang="en-US" sz="2800" b="1" i="1" dirty="0" smtClean="0">
                <a:latin typeface=".VnTime" pitchFamily="34" charset="0"/>
              </a:rPr>
              <a:t>            2/ </a:t>
            </a:r>
            <a:r>
              <a:rPr lang="en-US" sz="2800" b="1" i="1" dirty="0" err="1" smtClean="0">
                <a:latin typeface=".VnTime" pitchFamily="34" charset="0"/>
              </a:rPr>
              <a:t>ChuÈn</a:t>
            </a:r>
            <a:r>
              <a:rPr lang="en-US" sz="2800" b="1" i="1" dirty="0" smtClean="0">
                <a:latin typeface=".VnTime" pitchFamily="34" charset="0"/>
              </a:rPr>
              <a:t> </a:t>
            </a:r>
            <a:r>
              <a:rPr lang="en-US" sz="2800" b="1" i="1" dirty="0" err="1" smtClean="0">
                <a:latin typeface=".VnTime" pitchFamily="34" charset="0"/>
              </a:rPr>
              <a:t>bÞ</a:t>
            </a:r>
            <a:r>
              <a:rPr lang="en-US" sz="2800" b="1" i="1" dirty="0" smtClean="0">
                <a:latin typeface=".VnTime" pitchFamily="34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8.</a:t>
            </a:r>
          </a:p>
          <a:p>
            <a:pPr eaLnBrk="1" hangingPunct="1">
              <a:buFontTx/>
              <a:buNone/>
            </a:pPr>
            <a:r>
              <a:rPr lang="en-US" sz="2800" b="1" i="1" dirty="0" smtClean="0">
                <a:solidFill>
                  <a:srgbClr val="0033CC"/>
                </a:solidFill>
                <a:latin typeface=".VnTime" pitchFamily="34" charset="0"/>
              </a:rPr>
              <a:t>                     </a:t>
            </a:r>
            <a:r>
              <a:rPr lang="en-US" sz="2800" dirty="0" smtClean="0">
                <a:latin typeface=".VnTime" pitchFamily="34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03930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1589269"/>
            <a:ext cx="9144000" cy="1439681"/>
          </a:xfrm>
          <a:prstGeom prst="roundRect">
            <a:avLst/>
          </a:prstGeom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3300"/>
                </a:solidFill>
              </a:rPr>
              <a:t>                </a:t>
            </a:r>
            <a:r>
              <a:rPr lang="en-US" sz="3200" b="1" i="1" dirty="0" err="1" smtClean="0">
                <a:solidFill>
                  <a:srgbClr val="FF3300"/>
                </a:solidFill>
              </a:rPr>
              <a:t>Bầu</a:t>
            </a:r>
            <a:r>
              <a:rPr lang="en-US" sz="3200" b="1" i="1" dirty="0" smtClean="0">
                <a:solidFill>
                  <a:srgbClr val="FF3300"/>
                </a:solidFill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</a:rPr>
              <a:t>ơi</a:t>
            </a:r>
            <a:r>
              <a:rPr lang="en-US" sz="3200" b="1" i="1" dirty="0" smtClean="0">
                <a:solidFill>
                  <a:srgbClr val="FF3300"/>
                </a:solidFill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</a:rPr>
              <a:t>thương</a:t>
            </a:r>
            <a:r>
              <a:rPr lang="en-US" sz="3200" b="1" i="1" dirty="0" smtClean="0">
                <a:solidFill>
                  <a:srgbClr val="FF3300"/>
                </a:solidFill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</a:rPr>
              <a:t>lấy</a:t>
            </a:r>
            <a:r>
              <a:rPr lang="en-US" sz="3200" b="1" i="1" dirty="0" smtClean="0">
                <a:solidFill>
                  <a:srgbClr val="FF3300"/>
                </a:solidFill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</a:rPr>
              <a:t>bí</a:t>
            </a:r>
            <a:r>
              <a:rPr lang="en-US" sz="3200" b="1" i="1" dirty="0" smtClean="0">
                <a:solidFill>
                  <a:srgbClr val="FF3300"/>
                </a:solidFill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</a:rPr>
              <a:t>cùng</a:t>
            </a:r>
            <a:endParaRPr lang="en-US" sz="3200" b="1" i="1" dirty="0">
              <a:solidFill>
                <a:srgbClr val="FF3300"/>
              </a:solidFill>
            </a:endParaRPr>
          </a:p>
          <a:p>
            <a:r>
              <a:rPr lang="en-US" sz="3200" b="1" i="1" dirty="0" err="1" smtClean="0">
                <a:solidFill>
                  <a:srgbClr val="FF3300"/>
                </a:solidFill>
              </a:rPr>
              <a:t>Tuy</a:t>
            </a:r>
            <a:r>
              <a:rPr lang="en-US" sz="3200" b="1" i="1" dirty="0" smtClean="0">
                <a:solidFill>
                  <a:srgbClr val="FF3300"/>
                </a:solidFill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</a:rPr>
              <a:t>rằng</a:t>
            </a:r>
            <a:r>
              <a:rPr lang="en-US" sz="3200" b="1" i="1" dirty="0" smtClean="0">
                <a:solidFill>
                  <a:srgbClr val="FF3300"/>
                </a:solidFill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</a:rPr>
              <a:t>khác</a:t>
            </a:r>
            <a:r>
              <a:rPr lang="en-US" sz="3200" b="1" i="1" dirty="0" smtClean="0">
                <a:solidFill>
                  <a:srgbClr val="FF3300"/>
                </a:solidFill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</a:rPr>
              <a:t>giống</a:t>
            </a:r>
            <a:r>
              <a:rPr lang="en-US" sz="3200" b="1" i="1" dirty="0" smtClean="0">
                <a:solidFill>
                  <a:srgbClr val="FF3300"/>
                </a:solidFill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</a:rPr>
              <a:t>nhưng</a:t>
            </a:r>
            <a:r>
              <a:rPr lang="en-US" sz="3200" b="1" i="1" dirty="0" smtClean="0">
                <a:solidFill>
                  <a:srgbClr val="FF3300"/>
                </a:solidFill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</a:rPr>
              <a:t>chung</a:t>
            </a:r>
            <a:r>
              <a:rPr lang="en-US" sz="3200" b="1" i="1" dirty="0" smtClean="0">
                <a:solidFill>
                  <a:srgbClr val="FF3300"/>
                </a:solidFill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</a:rPr>
              <a:t>một</a:t>
            </a:r>
            <a:r>
              <a:rPr lang="en-US" sz="3200" b="1" i="1" dirty="0" smtClean="0">
                <a:solidFill>
                  <a:srgbClr val="FF3300"/>
                </a:solidFill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</a:rPr>
              <a:t>giàn</a:t>
            </a:r>
            <a:r>
              <a:rPr lang="en-US" sz="3200" b="1" i="1" dirty="0" smtClean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127604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57150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9580" y="514350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895350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1473" y="3257550"/>
            <a:ext cx="8036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543800" y="1733550"/>
            <a:ext cx="228600" cy="11430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93950" y="2043440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6050" y="4457701"/>
            <a:ext cx="7447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=&gt;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yêu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thương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đồng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bào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chủng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tộc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0047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4" grpId="0"/>
      <p:bldP spid="5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4663" y="1885950"/>
            <a:ext cx="6858000" cy="108585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2. </a:t>
            </a:r>
            <a:r>
              <a:rPr lang="en-US" sz="3600" b="1" dirty="0" err="1" smtClean="0"/>
              <a:t>Đánh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lại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tiếng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Bầu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ghi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lại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đánh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đó</a:t>
            </a:r>
            <a:r>
              <a:rPr lang="en-US" sz="3600" b="1" dirty="0" smtClean="0"/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37463" y="3258402"/>
            <a:ext cx="6629400" cy="11801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Bầu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Bờ</a:t>
            </a:r>
            <a:r>
              <a:rPr lang="en-US" sz="3600" b="1" dirty="0" smtClean="0">
                <a:solidFill>
                  <a:srgbClr val="FF0000"/>
                </a:solidFill>
              </a:rPr>
              <a:t> - </a:t>
            </a:r>
            <a:r>
              <a:rPr lang="en-US" sz="3600" b="1" dirty="0" err="1" smtClean="0">
                <a:solidFill>
                  <a:srgbClr val="FF0000"/>
                </a:solidFill>
              </a:rPr>
              <a:t>âu</a:t>
            </a:r>
            <a:r>
              <a:rPr lang="en-US" sz="3600" b="1" dirty="0" smtClean="0">
                <a:solidFill>
                  <a:srgbClr val="FF0000"/>
                </a:solidFill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</a:rPr>
              <a:t>bâu</a:t>
            </a:r>
            <a:r>
              <a:rPr lang="en-US" sz="3600" b="1" dirty="0" smtClean="0">
                <a:solidFill>
                  <a:srgbClr val="FF0000"/>
                </a:solidFill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</a:rPr>
              <a:t>huyền</a:t>
            </a:r>
            <a:r>
              <a:rPr lang="en-US" sz="3600" b="1" dirty="0" smtClean="0">
                <a:solidFill>
                  <a:srgbClr val="FF0000"/>
                </a:solidFill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</a:rPr>
              <a:t>bầu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27604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57150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9580" y="514350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895350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19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304800" y="3413351"/>
            <a:ext cx="7239000" cy="1602486"/>
          </a:xfrm>
          <a:prstGeom prst="cloudCallout">
            <a:avLst>
              <a:gd name="adj1" fmla="val -30982"/>
              <a:gd name="adj2" fmla="val 68649"/>
            </a:avLst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</a:rPr>
              <a:t>3.Tiếng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Bầu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 </a:t>
            </a:r>
            <a:r>
              <a:rPr lang="en-US" sz="3200" b="1" i="1" dirty="0" smtClean="0">
                <a:solidFill>
                  <a:srgbClr val="FF0000"/>
                </a:solidFill>
              </a:rPr>
              <a:t>do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những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bộ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phận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tạo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thành</a:t>
            </a:r>
            <a:r>
              <a:rPr lang="en-US" sz="3200" b="1" i="1" dirty="0" smtClean="0">
                <a:solidFill>
                  <a:srgbClr val="FF0000"/>
                </a:solidFill>
              </a:rPr>
              <a:t>?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127604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57150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9580" y="514350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895350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4116"/>
            <a:ext cx="56705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19414" y="2571750"/>
            <a:ext cx="461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b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95800" y="2658130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âu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5932848" y="2647950"/>
            <a:ext cx="113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huyền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36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27604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7150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9580" y="514350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895350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57175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Bầu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ơi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thương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lấy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bí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cùng</a:t>
            </a:r>
            <a:endParaRPr lang="en-US" sz="2800" b="1" i="1" dirty="0">
              <a:solidFill>
                <a:srgbClr val="FF3300"/>
              </a:solidFill>
            </a:endParaRPr>
          </a:p>
          <a:p>
            <a:pPr algn="ctr"/>
            <a:r>
              <a:rPr lang="en-US" sz="2800" b="1" i="1" dirty="0" err="1">
                <a:solidFill>
                  <a:srgbClr val="FF3300"/>
                </a:solidFill>
              </a:rPr>
              <a:t>Tuy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rằng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khác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giống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nhưng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chung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một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giàn</a:t>
            </a:r>
            <a:r>
              <a:rPr lang="en-US" sz="2800" b="1" i="1" dirty="0">
                <a:solidFill>
                  <a:srgbClr val="FF3300"/>
                </a:solidFill>
              </a:rPr>
              <a:t>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42513" y="1742311"/>
            <a:ext cx="8725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Rút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294" y="382191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002060"/>
                </a:solidFill>
              </a:rPr>
              <a:t>a.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Tiếng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nào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có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đủ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bộ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phận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như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tiếng</a:t>
            </a:r>
            <a:r>
              <a:rPr lang="en-US" sz="2800" b="1" i="1" dirty="0">
                <a:solidFill>
                  <a:srgbClr val="002060"/>
                </a:solidFill>
              </a:rPr>
              <a:t> “</a:t>
            </a:r>
            <a:r>
              <a:rPr lang="en-US" sz="2800" b="1" i="1" dirty="0" err="1">
                <a:solidFill>
                  <a:srgbClr val="002060"/>
                </a:solidFill>
              </a:rPr>
              <a:t>bầu</a:t>
            </a:r>
            <a:r>
              <a:rPr lang="en-US" sz="2800" b="1" i="1" dirty="0">
                <a:solidFill>
                  <a:srgbClr val="002060"/>
                </a:solidFill>
              </a:rPr>
              <a:t>”?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4355486"/>
            <a:ext cx="8344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002060"/>
                </a:solidFill>
              </a:rPr>
              <a:t>b.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Tiếng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nào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không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có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đủ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bộ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phận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như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tiếng</a:t>
            </a:r>
            <a:r>
              <a:rPr lang="en-US" sz="2800" b="1" i="1" dirty="0">
                <a:solidFill>
                  <a:srgbClr val="002060"/>
                </a:solidFill>
              </a:rPr>
              <a:t> “</a:t>
            </a:r>
            <a:r>
              <a:rPr lang="en-US" sz="2800" b="1" i="1" dirty="0" err="1">
                <a:solidFill>
                  <a:srgbClr val="002060"/>
                </a:solidFill>
              </a:rPr>
              <a:t>bầu</a:t>
            </a:r>
            <a:r>
              <a:rPr lang="en-US" sz="2800" b="1" i="1" dirty="0">
                <a:solidFill>
                  <a:srgbClr val="002060"/>
                </a:solidFill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xmlns="" val="7573137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2644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Rút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6184096"/>
              </p:ext>
            </p:extLst>
          </p:nvPr>
        </p:nvGraphicFramePr>
        <p:xfrm>
          <a:off x="457200" y="895350"/>
          <a:ext cx="8382000" cy="392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67707"/>
                <a:gridCol w="1027793"/>
                <a:gridCol w="1047750"/>
              </a:tblGrid>
              <a:tr h="942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0354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8460203"/>
              </p:ext>
            </p:extLst>
          </p:nvPr>
        </p:nvGraphicFramePr>
        <p:xfrm>
          <a:off x="457200" y="895350"/>
          <a:ext cx="8382000" cy="392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67707"/>
                <a:gridCol w="1027793"/>
                <a:gridCol w="1047750"/>
              </a:tblGrid>
              <a:tr h="942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296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644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Rút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xét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05935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639</TotalTime>
  <Words>1766</Words>
  <Application>Microsoft Office PowerPoint</Application>
  <PresentationFormat>On-screen Show (16:9)</PresentationFormat>
  <Paragraphs>873</Paragraphs>
  <Slides>30</Slides>
  <Notes>2</Notes>
  <HiddenSlides>2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Waveform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</dc:title>
  <dc:creator>Admin</dc:creator>
  <cp:lastModifiedBy>Microsoft</cp:lastModifiedBy>
  <cp:revision>73</cp:revision>
  <dcterms:created xsi:type="dcterms:W3CDTF">2015-08-09T04:14:25Z</dcterms:created>
  <dcterms:modified xsi:type="dcterms:W3CDTF">2021-09-20T11:08:05Z</dcterms:modified>
</cp:coreProperties>
</file>